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19"/>
  </p:handout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66" r:id="rId14"/>
    <p:sldId id="267" r:id="rId15"/>
    <p:sldId id="268" r:id="rId16"/>
    <p:sldId id="273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5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1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-165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5FCC5-EB5B-4CAF-B2A4-A62CDA8FA359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D3E69-B84C-4961-9349-9C62DA3A4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20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b-applications.com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job-applications.com/resources/lesson-plans/" TargetMode="Externa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b-applications.com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job-applications.com/resources/lesson-plans/" TargetMode="Externa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b-applications.com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job-applications.com/resources/lesson-plans/" TargetMode="Externa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b-applications.com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job-applications.com/resources/lesson-plans/" TargetMode="Externa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b-applications.com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job-applications.com/resources/lesson-plans/" TargetMode="Externa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b-applications.com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job-applications.com/resources/lesson-plans/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b-applications.com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job-applications.com/resources/lesson-plans/" TargetMode="Externa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job-applications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job-applications.com/resources/lesson-plans/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b-applications.com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job-applications.com/resources/lesson-plans/" TargetMode="Externa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b-applications.com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job-applications.com/resources/lesson-plans/" TargetMode="Externa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  <a:prstGeom prst="rect">
            <a:avLst/>
          </a:prstGeo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8/11/2015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46" y="6376637"/>
            <a:ext cx="1992379" cy="448345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8144982" y="6495156"/>
            <a:ext cx="38253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  <a:hlinkClick r:id="rId5"/>
              </a:rPr>
              <a:t>http://www.job-applications.com/resources/lesson-plans/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522988" y="6600810"/>
            <a:ext cx="18838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©Copyright Job-Applications.com</a:t>
            </a:r>
            <a:endParaRPr lang="en-US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20" name="Picture 19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753" y="6369354"/>
            <a:ext cx="2143974" cy="482459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326969" y="6476363"/>
            <a:ext cx="38253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  <a:hlinkClick r:id="rId5"/>
              </a:rPr>
              <a:t>http://www.job-applications.com/resources/lesson-plans/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528358" y="6563373"/>
            <a:ext cx="18838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©Copyright Job-Applications.com</a:t>
            </a:r>
            <a:endParaRPr lang="en-US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9" name="Picture 18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53" y="6322895"/>
            <a:ext cx="2057116" cy="46291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8366657" y="6554352"/>
            <a:ext cx="38253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  <a:hlinkClick r:id="rId5"/>
              </a:rPr>
              <a:t>http://www.job-applications.com/resources/lesson-plans/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522988" y="6477407"/>
            <a:ext cx="18838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©Copyright Job-Applications.com</a:t>
            </a:r>
            <a:endParaRPr lang="en-US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22" name="Picture 21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53" y="6322895"/>
            <a:ext cx="2057116" cy="462913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8366657" y="6554352"/>
            <a:ext cx="38253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  <a:hlinkClick r:id="rId5"/>
              </a:rPr>
              <a:t>http://www.job-applications.com/resources/lesson-plans/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522988" y="6477407"/>
            <a:ext cx="18838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©Copyright Job-Applications.com</a:t>
            </a:r>
            <a:endParaRPr lang="en-US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9" name="Picture 18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53" y="6322895"/>
            <a:ext cx="2057116" cy="46291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8227982" y="6508809"/>
            <a:ext cx="38253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  <a:hlinkClick r:id="rId5"/>
              </a:rPr>
              <a:t>http://www.job-applications.com/resources/lesson-plans/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522988" y="6477407"/>
            <a:ext cx="18838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©Copyright Job-Applications.com</a:t>
            </a:r>
            <a:endParaRPr lang="en-US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20" name="Picture 19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53" y="6322895"/>
            <a:ext cx="2057116" cy="462913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366657" y="6554352"/>
            <a:ext cx="38253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  <a:hlinkClick r:id="rId5"/>
              </a:rPr>
              <a:t>http://www.job-applications.com/resources/lesson-plans/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522988" y="6477407"/>
            <a:ext cx="18838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©Copyright Job-Applications.com</a:t>
            </a:r>
            <a:endParaRPr lang="en-US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20" name="Picture 19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53" y="6370092"/>
            <a:ext cx="2057116" cy="462913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366657" y="6601549"/>
            <a:ext cx="38253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  <a:hlinkClick r:id="rId5"/>
              </a:rPr>
              <a:t>http://www.job-applications.com/resources/lesson-plans/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522988" y="6524604"/>
            <a:ext cx="18838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©Copyright Job-Applications.com</a:t>
            </a:r>
            <a:endParaRPr lang="en-US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207" y="6270472"/>
            <a:ext cx="2143974" cy="48245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8103420" y="6450147"/>
            <a:ext cx="38253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  <a:hlinkClick r:id="rId4"/>
              </a:rPr>
              <a:t>http://www.job-applications.com/resources/lesson-plans/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89812" y="6511702"/>
            <a:ext cx="18838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©Copyright Job-Applications.com</a:t>
            </a:r>
            <a:endParaRPr lang="en-US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120457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1" name="Footer Placeholder 4"/>
          <p:cNvSpPr txBox="1">
            <a:spLocks/>
          </p:cNvSpPr>
          <p:nvPr userDrawn="1"/>
        </p:nvSpPr>
        <p:spPr>
          <a:xfrm>
            <a:off x="528358" y="6588445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pic>
        <p:nvPicPr>
          <p:cNvPr id="22" name="Picture 21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753" y="6427460"/>
            <a:ext cx="2143974" cy="482459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8254233" y="6616247"/>
            <a:ext cx="38253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  <a:hlinkClick r:id="rId5"/>
              </a:rPr>
              <a:t>http://www.job-applications.com/resources/lesson-plans/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528358" y="6699468"/>
            <a:ext cx="18838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©Copyright Job-Applications.com</a:t>
            </a:r>
            <a:endParaRPr lang="en-US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24" name="Picture 23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13" y="6365630"/>
            <a:ext cx="2143974" cy="482459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8224226" y="6468359"/>
            <a:ext cx="38253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  <a:hlinkClick r:id="rId5"/>
              </a:rPr>
              <a:t>http://www.job-applications.com/resources/lesson-plans/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510618" y="6499137"/>
            <a:ext cx="18838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©Copyright Job-Applications.com</a:t>
            </a:r>
            <a:endParaRPr lang="en-US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://www.job-applications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://www.job-applications.com/resources/lesson-plans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7">
            <a:hlinkClick r:id="rId20"/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753" y="6369354"/>
            <a:ext cx="2143974" cy="48245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8366657" y="6554352"/>
            <a:ext cx="38253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  <a:hlinkClick r:id="rId22"/>
              </a:rPr>
              <a:t>http://www.job-applications.com/resources/lesson-plans/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522988" y="6477407"/>
            <a:ext cx="18838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©Copyright Job-Applications.com</a:t>
            </a:r>
            <a:endParaRPr lang="en-US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b-applications.com/blog/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://www.job-application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JobApplications" TargetMode="External"/><Relationship Id="rId5" Type="http://schemas.openxmlformats.org/officeDocument/2006/relationships/hyperlink" Target="http://www.job-applications.com/video-library/" TargetMode="External"/><Relationship Id="rId4" Type="http://schemas.openxmlformats.org/officeDocument/2006/relationships/hyperlink" Target="https://www.youtube.com/user/MrJobApplication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700" dirty="0"/>
              <a:t>Filling Out a Job Application Correctly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by </a:t>
            </a:r>
            <a:r>
              <a:rPr lang="en-US" dirty="0" err="1"/>
              <a:t>doug</a:t>
            </a:r>
            <a:r>
              <a:rPr lang="en-US" dirty="0"/>
              <a:t> Crawford, </a:t>
            </a:r>
            <a:r>
              <a:rPr lang="en-US" dirty="0" err="1"/>
              <a:t>sphr</a:t>
            </a:r>
            <a:r>
              <a:rPr lang="en-US" dirty="0"/>
              <a:t>, SHRM-SCP		</a:t>
            </a:r>
            <a:r>
              <a:rPr lang="en-US" cap="none" dirty="0" smtClean="0"/>
              <a:t>Job-Applications.com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89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2677645"/>
            <a:ext cx="4998720" cy="2283824"/>
          </a:xfrm>
        </p:spPr>
        <p:txBody>
          <a:bodyPr/>
          <a:lstStyle/>
          <a:p>
            <a:r>
              <a:rPr lang="en-US" dirty="0" smtClean="0"/>
              <a:t>Online Applications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715">
            <a:off x="7088574" y="2468241"/>
            <a:ext cx="4567793" cy="232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Out An Online Application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online application forms follow the same format of paper applications.</a:t>
            </a:r>
          </a:p>
          <a:p>
            <a:r>
              <a:rPr lang="en-US" dirty="0" smtClean="0"/>
              <a:t>Carefully fill out each section, checking for possible typos, spelling errors, and ensuring all information is up-to-date before submission.</a:t>
            </a:r>
          </a:p>
          <a:p>
            <a:r>
              <a:rPr lang="en-US" dirty="0" smtClean="0"/>
              <a:t>Certain job sites allow for applicants to create a profile.</a:t>
            </a:r>
          </a:p>
          <a:p>
            <a:pPr lvl="1"/>
            <a:r>
              <a:rPr lang="en-US" dirty="0" smtClean="0"/>
              <a:t>Profiles tend to use standard applications to be saved and used repeatedly for other jobs available from the employer.</a:t>
            </a:r>
          </a:p>
          <a:p>
            <a:pPr lvl="1"/>
            <a:r>
              <a:rPr lang="en-US" dirty="0" smtClean="0"/>
              <a:t>Profile information may be saved for varying lengths of time before needing resubmitted.</a:t>
            </a:r>
          </a:p>
          <a:p>
            <a:r>
              <a:rPr lang="en-US" dirty="0" smtClean="0"/>
              <a:t>Most online applications are paired with pre-employment assessments.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39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Pre-Employment Screenings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3" y="2365957"/>
            <a:ext cx="6837405" cy="408576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8303741" y="2586681"/>
            <a:ext cx="3566983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500" dirty="0" smtClean="0"/>
              <a:t>Before you’re able to submit your completed application, some online job portals prompt users to take pre-employment screenings.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500" dirty="0" smtClean="0"/>
              <a:t>While each screening may test different aptitudes, the majority become familiar and may even feel repetitious over time.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15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500" dirty="0" smtClean="0"/>
              <a:t>Preparing for such screenings usually means answering honestly and providing the answer you believe a potential employer would like to hear.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56898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Pre-Employment Screenings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Skills Tests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 smtClean="0"/>
              <a:t>Skills tests generally assess a potential employee’s abilities when it comes to on-the-job aptitude, as well as a working knowledge of programs directly related to day-to-day activities.</a:t>
            </a:r>
          </a:p>
          <a:p>
            <a:r>
              <a:rPr lang="en-US" dirty="0" smtClean="0"/>
              <a:t>Such tests may also examine previous relatable skillsets and how well the employee retains knowledge applicable to the job at hand.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Behavioral Tests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 smtClean="0"/>
              <a:t>A behavioral test evaluates how well a new employee will react to situational and hypothetical moments on the job.</a:t>
            </a:r>
          </a:p>
          <a:p>
            <a:r>
              <a:rPr lang="en-US" dirty="0" smtClean="0"/>
              <a:t>Additionally, these assessments tend to examine socializing, teamwork, customer service (where appropriate), timeliness, and effort on the job.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Cognitive Tests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en-US" dirty="0" smtClean="0"/>
              <a:t>Sometimes a combination of the two, cognitive testing literally tests a person’s capabilities as well as direct capacities for workable knowledge.</a:t>
            </a:r>
          </a:p>
          <a:p>
            <a:r>
              <a:rPr lang="en-US" dirty="0" smtClean="0"/>
              <a:t>Cognitive testing may also judge practical skills, such as reading comprehension and basic math understanding.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1" y="973668"/>
            <a:ext cx="9601200" cy="706964"/>
          </a:xfrm>
        </p:spPr>
        <p:txBody>
          <a:bodyPr/>
          <a:lstStyle/>
          <a:p>
            <a:r>
              <a:rPr lang="en-US" dirty="0" smtClean="0"/>
              <a:t>Application Sections With Multiple Answers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Typical Question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Salary Expectations?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Potential Start Dates?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Best Answer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Research similar positions and base what you ask for on personal need, relatable experience, and industry standards.</a:t>
            </a:r>
          </a:p>
          <a:p>
            <a:r>
              <a:rPr lang="en-US" dirty="0" smtClean="0"/>
              <a:t>When currently employed, use a start date at least two weeks out from the current date.</a:t>
            </a:r>
          </a:p>
        </p:txBody>
      </p:sp>
    </p:spTree>
    <p:extLst>
      <p:ext uri="{BB962C8B-B14F-4D97-AF65-F5344CB8AC3E}">
        <p14:creationId xmlns:p14="http://schemas.microsoft.com/office/powerpoint/2010/main" val="332106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973668"/>
            <a:ext cx="9677399" cy="706964"/>
          </a:xfrm>
        </p:spPr>
        <p:txBody>
          <a:bodyPr/>
          <a:lstStyle/>
          <a:p>
            <a:r>
              <a:rPr lang="en-US" dirty="0"/>
              <a:t>Application Sections With Multiple Answers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Typical Question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Contact Current Employer?</a:t>
            </a:r>
          </a:p>
          <a:p>
            <a:endParaRPr lang="en-US" dirty="0"/>
          </a:p>
          <a:p>
            <a:r>
              <a:rPr lang="en-US" dirty="0" smtClean="0"/>
              <a:t>References?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Availability?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Best Answer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It’s okay to check “No.”</a:t>
            </a:r>
          </a:p>
          <a:p>
            <a:endParaRPr lang="en-US" dirty="0"/>
          </a:p>
          <a:p>
            <a:r>
              <a:rPr lang="en-US" dirty="0" smtClean="0"/>
              <a:t>Always use professional references unless otherwise noted.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Mark “open availability” when applicable. You can always discuss when you can’t work during interviews.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095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Have We Learned?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2638" y="2603500"/>
            <a:ext cx="5181600" cy="3416301"/>
          </a:xfrm>
        </p:spPr>
        <p:txBody>
          <a:bodyPr/>
          <a:lstStyle/>
          <a:p>
            <a:r>
              <a:rPr lang="en-US" dirty="0" smtClean="0"/>
              <a:t>Paper Applications vs Online Applications</a:t>
            </a:r>
          </a:p>
          <a:p>
            <a:pPr lvl="1"/>
            <a:r>
              <a:rPr lang="en-US" dirty="0" smtClean="0"/>
              <a:t>What are some of the major differences?</a:t>
            </a:r>
          </a:p>
          <a:p>
            <a:pPr lvl="1"/>
            <a:r>
              <a:rPr lang="en-US" dirty="0" smtClean="0"/>
              <a:t>Similarities?</a:t>
            </a:r>
          </a:p>
          <a:p>
            <a:pPr lvl="1"/>
            <a:endParaRPr lang="en-US" dirty="0"/>
          </a:p>
          <a:p>
            <a:r>
              <a:rPr lang="en-US" dirty="0"/>
              <a:t>Pre-Employment Screenings</a:t>
            </a:r>
          </a:p>
          <a:p>
            <a:pPr lvl="1"/>
            <a:r>
              <a:rPr lang="en-US" dirty="0"/>
              <a:t>What are they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How should you prepare?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Questions </a:t>
            </a:r>
            <a:r>
              <a:rPr lang="en-US" dirty="0"/>
              <a:t>With Multiple Answers</a:t>
            </a:r>
          </a:p>
          <a:p>
            <a:pPr lvl="1"/>
            <a:r>
              <a:rPr lang="en-US" dirty="0"/>
              <a:t>How best do we answer the following:</a:t>
            </a:r>
          </a:p>
          <a:p>
            <a:pPr lvl="2"/>
            <a:r>
              <a:rPr lang="en-US" dirty="0"/>
              <a:t>May we contact your current employer?</a:t>
            </a:r>
          </a:p>
          <a:p>
            <a:pPr lvl="2"/>
            <a:r>
              <a:rPr lang="en-US" dirty="0"/>
              <a:t>What are your salary expectations</a:t>
            </a:r>
            <a:r>
              <a:rPr lang="en-US" dirty="0" smtClean="0"/>
              <a:t>?</a:t>
            </a:r>
          </a:p>
          <a:p>
            <a:pPr lvl="2"/>
            <a:r>
              <a:rPr lang="en-US" dirty="0" smtClean="0"/>
              <a:t>What is your availability?</a:t>
            </a:r>
          </a:p>
          <a:p>
            <a:pPr lvl="2"/>
            <a:r>
              <a:rPr lang="en-US" dirty="0" smtClean="0"/>
              <a:t>When can you start?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76" y="3001922"/>
            <a:ext cx="5945769" cy="291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7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For more information about </a:t>
            </a:r>
            <a:r>
              <a:rPr lang="en-US" b="1" dirty="0" smtClean="0"/>
              <a:t>creating a resume, </a:t>
            </a:r>
            <a:r>
              <a:rPr lang="en-US" b="1" dirty="0"/>
              <a:t>check out the following resources from Job-Applications.com: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>
                <a:hlinkClick r:id="rId2"/>
              </a:rPr>
              <a:t>http://www.job-applications.com/</a:t>
            </a:r>
            <a:endParaRPr lang="en-US" b="1" dirty="0"/>
          </a:p>
          <a:p>
            <a:pPr marL="0" indent="0">
              <a:buNone/>
            </a:pPr>
            <a:r>
              <a:rPr lang="en-US" b="1" dirty="0">
                <a:hlinkClick r:id="rId3"/>
              </a:rPr>
              <a:t>http://www.job-applications.com/blog</a:t>
            </a:r>
            <a:r>
              <a:rPr lang="en-US" b="1" dirty="0" smtClean="0">
                <a:hlinkClick r:id="rId3"/>
              </a:rPr>
              <a:t>/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>
                <a:hlinkClick r:id="rId4"/>
              </a:rPr>
              <a:t>https://www.youtube.com/user/MrJobApplications</a:t>
            </a:r>
            <a:endParaRPr lang="en-US" b="1" dirty="0"/>
          </a:p>
          <a:p>
            <a:pPr marL="0" indent="0">
              <a:buNone/>
            </a:pPr>
            <a:r>
              <a:rPr lang="en-US" b="1" dirty="0" smtClean="0">
                <a:hlinkClick r:id="rId5"/>
              </a:rPr>
              <a:t>http://www.job-applications.com/video-library/</a:t>
            </a:r>
            <a:endParaRPr lang="en-US" b="1" dirty="0"/>
          </a:p>
          <a:p>
            <a:pPr marL="0" indent="0">
              <a:buNone/>
            </a:pPr>
            <a:r>
              <a:rPr lang="en-US" b="1" smtClean="0">
                <a:hlinkClick r:id="rId6"/>
              </a:rPr>
              <a:t>https://www.facebook.com/JobApplications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03" y="3362911"/>
            <a:ext cx="1192450" cy="224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9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to application process (watermark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6429" y="259726"/>
            <a:ext cx="10499271" cy="59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7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20" y="2677645"/>
            <a:ext cx="4897120" cy="2283824"/>
          </a:xfrm>
        </p:spPr>
        <p:txBody>
          <a:bodyPr/>
          <a:lstStyle/>
          <a:p>
            <a:r>
              <a:rPr lang="en-US" dirty="0" smtClean="0"/>
              <a:t>Paper Applications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612">
            <a:off x="7068279" y="1362926"/>
            <a:ext cx="3843562" cy="491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4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Tips and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filling out paper applications, use blue or black ink.</a:t>
            </a:r>
          </a:p>
          <a:p>
            <a:r>
              <a:rPr lang="en-US" dirty="0" smtClean="0"/>
              <a:t>Print legibly.</a:t>
            </a:r>
          </a:p>
          <a:p>
            <a:r>
              <a:rPr lang="en-US" dirty="0" smtClean="0"/>
              <a:t>If you don’t understand a section or a question, do not be afraid to ask for assistance.</a:t>
            </a:r>
          </a:p>
          <a:p>
            <a:r>
              <a:rPr lang="en-US" dirty="0" smtClean="0"/>
              <a:t>Answer all questions relating to legalities with honesty.	</a:t>
            </a:r>
          </a:p>
          <a:p>
            <a:r>
              <a:rPr lang="en-US" dirty="0" smtClean="0"/>
              <a:t>Read all agreements, disclosures, and disclaimers carefully before signing.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41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3051286" cy="1600200"/>
          </a:xfrm>
        </p:spPr>
        <p:txBody>
          <a:bodyPr/>
          <a:lstStyle/>
          <a:p>
            <a:r>
              <a:rPr lang="en-US" dirty="0" smtClean="0"/>
              <a:t>Applicant Information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60" y="1737360"/>
            <a:ext cx="6634479" cy="3677920"/>
          </a:xfrm>
        </p:spPr>
      </p:pic>
    </p:spTree>
    <p:extLst>
      <p:ext uri="{BB962C8B-B14F-4D97-AF65-F5344CB8AC3E}">
        <p14:creationId xmlns:p14="http://schemas.microsoft.com/office/powerpoint/2010/main" val="305257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Employment History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34" y="1624936"/>
            <a:ext cx="6783806" cy="3629027"/>
          </a:xfrm>
        </p:spPr>
      </p:pic>
    </p:spTree>
    <p:extLst>
      <p:ext uri="{BB962C8B-B14F-4D97-AF65-F5344CB8AC3E}">
        <p14:creationId xmlns:p14="http://schemas.microsoft.com/office/powerpoint/2010/main" val="240367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73" y="1666240"/>
            <a:ext cx="6616360" cy="2641600"/>
          </a:xfrm>
        </p:spPr>
      </p:pic>
    </p:spTree>
    <p:extLst>
      <p:ext uri="{BB962C8B-B14F-4D97-AF65-F5344CB8AC3E}">
        <p14:creationId xmlns:p14="http://schemas.microsoft.com/office/powerpoint/2010/main" val="24591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118" y="1493520"/>
            <a:ext cx="6806248" cy="3454400"/>
          </a:xfrm>
        </p:spPr>
      </p:pic>
    </p:spTree>
    <p:extLst>
      <p:ext uri="{BB962C8B-B14F-4D97-AF65-F5344CB8AC3E}">
        <p14:creationId xmlns:p14="http://schemas.microsoft.com/office/powerpoint/2010/main" val="68922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Disclaimers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40" y="1473200"/>
            <a:ext cx="6019753" cy="3728720"/>
          </a:xfrm>
        </p:spPr>
      </p:pic>
    </p:spTree>
    <p:extLst>
      <p:ext uri="{BB962C8B-B14F-4D97-AF65-F5344CB8AC3E}">
        <p14:creationId xmlns:p14="http://schemas.microsoft.com/office/powerpoint/2010/main" val="92214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3331</TotalTime>
  <Words>581</Words>
  <Application>Microsoft Office PowerPoint</Application>
  <PresentationFormat>Widescreen</PresentationFormat>
  <Paragraphs>85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Wingdings</vt:lpstr>
      <vt:lpstr>Wingdings 3</vt:lpstr>
      <vt:lpstr>Ion Boardroom</vt:lpstr>
      <vt:lpstr>Filling Out a Job Application Correctly</vt:lpstr>
      <vt:lpstr>PowerPoint Presentation</vt:lpstr>
      <vt:lpstr>Paper Applications</vt:lpstr>
      <vt:lpstr>Standard Tips and Practices</vt:lpstr>
      <vt:lpstr>Applicant Information</vt:lpstr>
      <vt:lpstr>Employment History</vt:lpstr>
      <vt:lpstr>Education</vt:lpstr>
      <vt:lpstr>References</vt:lpstr>
      <vt:lpstr>Disclaimers</vt:lpstr>
      <vt:lpstr>Online Applications</vt:lpstr>
      <vt:lpstr>Filling Out An Online Application </vt:lpstr>
      <vt:lpstr>Pre-Employment Screenings</vt:lpstr>
      <vt:lpstr>Pre-Employment Screenings</vt:lpstr>
      <vt:lpstr>Application Sections With Multiple Answers</vt:lpstr>
      <vt:lpstr>Application Sections With Multiple Answers</vt:lpstr>
      <vt:lpstr>So What Have We Learned?</vt:lpstr>
      <vt:lpstr>Additional 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Art of Writing an Effective Resume</dc:title>
  <dc:creator>Jason Craig</dc:creator>
  <cp:lastModifiedBy>Dan Lundy</cp:lastModifiedBy>
  <cp:revision>122</cp:revision>
  <dcterms:created xsi:type="dcterms:W3CDTF">2014-11-18T12:04:38Z</dcterms:created>
  <dcterms:modified xsi:type="dcterms:W3CDTF">2015-08-11T15:43:03Z</dcterms:modified>
</cp:coreProperties>
</file>